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8" r:id="rId9"/>
    <p:sldId id="269" r:id="rId10"/>
    <p:sldId id="265" r:id="rId11"/>
    <p:sldId id="270" r:id="rId12"/>
    <p:sldId id="273" r:id="rId13"/>
    <p:sldId id="277" r:id="rId14"/>
    <p:sldId id="263" r:id="rId15"/>
    <p:sldId id="271" r:id="rId16"/>
    <p:sldId id="274" r:id="rId17"/>
    <p:sldId id="279" r:id="rId18"/>
    <p:sldId id="280" r:id="rId19"/>
    <p:sldId id="281" r:id="rId20"/>
    <p:sldId id="278" r:id="rId21"/>
    <p:sldId id="272" r:id="rId22"/>
    <p:sldId id="275" r:id="rId23"/>
    <p:sldId id="276" r:id="rId24"/>
    <p:sldId id="282" r:id="rId25"/>
    <p:sldId id="267" r:id="rId26"/>
  </p:sldIdLst>
  <p:sldSz cx="10693400" cy="7562850"/>
  <p:notesSz cx="10693400" cy="75628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3" d="100"/>
          <a:sy n="73" d="100"/>
        </p:scale>
        <p:origin x="1387"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80" cy="189071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5" name="Holder 5"/>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6" name="Holder 6"/>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1F1C50"/>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sz="1550" b="0" i="0">
                <a:solidFill>
                  <a:srgbClr val="1F1C50"/>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5" name="Holder 5"/>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6" name="Holder 6"/>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1F1C50"/>
                </a:solidFill>
                <a:latin typeface="Trebuchet MS"/>
                <a:cs typeface="Trebuchet MS"/>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9455"/>
            <a:ext cx="4651629" cy="499148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6" name="Holder 6"/>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7" name="Holder 7"/>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1F1C50"/>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4" name="Holder 4"/>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5" name="Holder 5"/>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3" name="Holder 3"/>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4" name="Holder 4"/>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430512" y="826008"/>
            <a:ext cx="1123187" cy="1132332"/>
          </a:xfrm>
          <a:prstGeom prst="rect">
            <a:avLst/>
          </a:prstGeom>
          <a:blipFill>
            <a:blip r:embed="rId7" cstate="print"/>
            <a:stretch>
              <a:fillRect/>
            </a:stretch>
          </a:blipFill>
        </p:spPr>
        <p:txBody>
          <a:bodyPr wrap="square" lIns="0" tIns="0" rIns="0" bIns="0" rtlCol="0"/>
          <a:lstStyle/>
          <a:p>
            <a:endParaRPr/>
          </a:p>
        </p:txBody>
      </p:sp>
      <p:sp>
        <p:nvSpPr>
          <p:cNvPr id="17" name="bg object 17"/>
          <p:cNvSpPr/>
          <p:nvPr/>
        </p:nvSpPr>
        <p:spPr>
          <a:xfrm>
            <a:off x="537972" y="1450848"/>
            <a:ext cx="8879205" cy="67310"/>
          </a:xfrm>
          <a:custGeom>
            <a:avLst/>
            <a:gdLst/>
            <a:ahLst/>
            <a:cxnLst/>
            <a:rect l="l" t="t" r="r" b="b"/>
            <a:pathLst>
              <a:path w="8879205" h="67309">
                <a:moveTo>
                  <a:pt x="33528" y="67056"/>
                </a:moveTo>
                <a:lnTo>
                  <a:pt x="20574" y="64389"/>
                </a:lnTo>
                <a:lnTo>
                  <a:pt x="9906" y="57150"/>
                </a:lnTo>
                <a:lnTo>
                  <a:pt x="2667" y="46482"/>
                </a:lnTo>
                <a:lnTo>
                  <a:pt x="0" y="33528"/>
                </a:lnTo>
                <a:lnTo>
                  <a:pt x="2667" y="20574"/>
                </a:lnTo>
                <a:lnTo>
                  <a:pt x="9906" y="9906"/>
                </a:lnTo>
                <a:lnTo>
                  <a:pt x="20574" y="2667"/>
                </a:lnTo>
                <a:lnTo>
                  <a:pt x="33528" y="0"/>
                </a:lnTo>
                <a:lnTo>
                  <a:pt x="46482" y="2667"/>
                </a:lnTo>
                <a:lnTo>
                  <a:pt x="57150" y="9906"/>
                </a:lnTo>
                <a:lnTo>
                  <a:pt x="64389" y="20574"/>
                </a:lnTo>
                <a:lnTo>
                  <a:pt x="65173" y="24384"/>
                </a:lnTo>
                <a:lnTo>
                  <a:pt x="33528" y="24384"/>
                </a:lnTo>
                <a:lnTo>
                  <a:pt x="33528" y="41148"/>
                </a:lnTo>
                <a:lnTo>
                  <a:pt x="65487" y="41148"/>
                </a:lnTo>
                <a:lnTo>
                  <a:pt x="64389" y="46482"/>
                </a:lnTo>
                <a:lnTo>
                  <a:pt x="57150" y="57150"/>
                </a:lnTo>
                <a:lnTo>
                  <a:pt x="46482" y="64389"/>
                </a:lnTo>
                <a:lnTo>
                  <a:pt x="33528" y="67056"/>
                </a:lnTo>
                <a:close/>
              </a:path>
              <a:path w="8879205" h="67309">
                <a:moveTo>
                  <a:pt x="65487" y="41148"/>
                </a:moveTo>
                <a:lnTo>
                  <a:pt x="33528" y="41148"/>
                </a:lnTo>
                <a:lnTo>
                  <a:pt x="33528" y="24384"/>
                </a:lnTo>
                <a:lnTo>
                  <a:pt x="65173" y="24384"/>
                </a:lnTo>
                <a:lnTo>
                  <a:pt x="67056" y="33528"/>
                </a:lnTo>
                <a:lnTo>
                  <a:pt x="65487" y="41148"/>
                </a:lnTo>
                <a:close/>
              </a:path>
              <a:path w="8879205" h="67309">
                <a:moveTo>
                  <a:pt x="8878824" y="41148"/>
                </a:moveTo>
                <a:lnTo>
                  <a:pt x="65487" y="41148"/>
                </a:lnTo>
                <a:lnTo>
                  <a:pt x="67056" y="33528"/>
                </a:lnTo>
                <a:lnTo>
                  <a:pt x="65173" y="24384"/>
                </a:lnTo>
                <a:lnTo>
                  <a:pt x="8878824" y="24384"/>
                </a:lnTo>
                <a:lnTo>
                  <a:pt x="8878824" y="41148"/>
                </a:lnTo>
                <a:close/>
              </a:path>
            </a:pathLst>
          </a:custGeom>
          <a:solidFill>
            <a:srgbClr val="ACFFD8"/>
          </a:solidFill>
        </p:spPr>
        <p:txBody>
          <a:bodyPr wrap="square" lIns="0" tIns="0" rIns="0" bIns="0" rtlCol="0"/>
          <a:lstStyle/>
          <a:p>
            <a:endParaRPr/>
          </a:p>
        </p:txBody>
      </p:sp>
      <p:sp>
        <p:nvSpPr>
          <p:cNvPr id="2" name="Holder 2"/>
          <p:cNvSpPr>
            <a:spLocks noGrp="1"/>
          </p:cNvSpPr>
          <p:nvPr>
            <p:ph type="title"/>
          </p:nvPr>
        </p:nvSpPr>
        <p:spPr>
          <a:xfrm>
            <a:off x="801097" y="806803"/>
            <a:ext cx="4571365" cy="1229360"/>
          </a:xfrm>
          <a:prstGeom prst="rect">
            <a:avLst/>
          </a:prstGeom>
        </p:spPr>
        <p:txBody>
          <a:bodyPr wrap="square" lIns="0" tIns="0" rIns="0" bIns="0">
            <a:spAutoFit/>
          </a:bodyPr>
          <a:lstStyle>
            <a:lvl1pPr>
              <a:defRPr sz="2800" b="0" i="0">
                <a:solidFill>
                  <a:srgbClr val="1F1C50"/>
                </a:solidFill>
                <a:latin typeface="Trebuchet MS"/>
                <a:cs typeface="Trebuchet MS"/>
              </a:defRPr>
            </a:lvl1pPr>
          </a:lstStyle>
          <a:p>
            <a:endParaRPr/>
          </a:p>
        </p:txBody>
      </p:sp>
      <p:sp>
        <p:nvSpPr>
          <p:cNvPr id="3" name="Holder 3"/>
          <p:cNvSpPr>
            <a:spLocks noGrp="1"/>
          </p:cNvSpPr>
          <p:nvPr>
            <p:ph type="body" idx="1"/>
          </p:nvPr>
        </p:nvSpPr>
        <p:spPr>
          <a:xfrm>
            <a:off x="901689" y="2255051"/>
            <a:ext cx="9361170" cy="3793490"/>
          </a:xfrm>
          <a:prstGeom prst="rect">
            <a:avLst/>
          </a:prstGeom>
        </p:spPr>
        <p:txBody>
          <a:bodyPr wrap="square" lIns="0" tIns="0" rIns="0" bIns="0">
            <a:spAutoFit/>
          </a:bodyPr>
          <a:lstStyle>
            <a:lvl1pPr>
              <a:defRPr sz="1550" b="0" i="0">
                <a:solidFill>
                  <a:srgbClr val="1F1C50"/>
                </a:solidFill>
                <a:latin typeface="Arial"/>
                <a:cs typeface="Arial"/>
              </a:defRPr>
            </a:lvl1pPr>
          </a:lstStyle>
          <a:p>
            <a:endParaRPr/>
          </a:p>
        </p:txBody>
      </p:sp>
      <p:sp>
        <p:nvSpPr>
          <p:cNvPr id="4" name="Holder 4"/>
          <p:cNvSpPr>
            <a:spLocks noGrp="1"/>
          </p:cNvSpPr>
          <p:nvPr>
            <p:ph type="ftr" sz="quarter" idx="5"/>
          </p:nvPr>
        </p:nvSpPr>
        <p:spPr>
          <a:xfrm>
            <a:off x="110829" y="6446060"/>
            <a:ext cx="1083310" cy="295275"/>
          </a:xfrm>
          <a:prstGeom prst="rect">
            <a:avLst/>
          </a:prstGeom>
        </p:spPr>
        <p:txBody>
          <a:bodyPr wrap="square" lIns="0" tIns="0" rIns="0" bIns="0">
            <a:spAutoFit/>
          </a:bodyPr>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5" name="Holder 5"/>
          <p:cNvSpPr>
            <a:spLocks noGrp="1"/>
          </p:cNvSpPr>
          <p:nvPr>
            <p:ph type="dt" sz="half" idx="6"/>
          </p:nvPr>
        </p:nvSpPr>
        <p:spPr>
          <a:xfrm>
            <a:off x="3913139" y="6398442"/>
            <a:ext cx="3486784" cy="414020"/>
          </a:xfrm>
          <a:prstGeom prst="rect">
            <a:avLst/>
          </a:prstGeom>
        </p:spPr>
        <p:txBody>
          <a:bodyPr wrap="square" lIns="0" tIns="0" rIns="0" bIns="0">
            <a:spAutoFit/>
          </a:bodyPr>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6" name="Holder 6"/>
          <p:cNvSpPr>
            <a:spLocks noGrp="1"/>
          </p:cNvSpPr>
          <p:nvPr>
            <p:ph type="sldNum" sz="quarter" idx="7"/>
          </p:nvPr>
        </p:nvSpPr>
        <p:spPr>
          <a:xfrm>
            <a:off x="10001975" y="6356315"/>
            <a:ext cx="283209" cy="323215"/>
          </a:xfrm>
          <a:prstGeom prst="rect">
            <a:avLst/>
          </a:prstGeom>
        </p:spPr>
        <p:txBody>
          <a:bodyPr wrap="square" lIns="0" tIns="0" rIns="0" bIns="0">
            <a:spAutoFit/>
          </a:bodyPr>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9430511" y="826008"/>
            <a:ext cx="1123187" cy="1132332"/>
          </a:xfrm>
          <a:prstGeom prst="rect">
            <a:avLst/>
          </a:prstGeom>
          <a:blipFill>
            <a:blip r:embed="rId2" cstate="print"/>
            <a:stretch>
              <a:fillRect/>
            </a:stretch>
          </a:blipFill>
        </p:spPr>
        <p:txBody>
          <a:bodyPr wrap="square" lIns="0" tIns="0" rIns="0" bIns="0" rtlCol="0"/>
          <a:lstStyle/>
          <a:p>
            <a:endParaRPr/>
          </a:p>
        </p:txBody>
      </p:sp>
      <p:grpSp>
        <p:nvGrpSpPr>
          <p:cNvPr id="3" name="object 3"/>
          <p:cNvGrpSpPr/>
          <p:nvPr/>
        </p:nvGrpSpPr>
        <p:grpSpPr>
          <a:xfrm>
            <a:off x="0" y="772667"/>
            <a:ext cx="9387840" cy="1256030"/>
            <a:chOff x="0" y="772667"/>
            <a:chExt cx="9387840" cy="1256030"/>
          </a:xfrm>
        </p:grpSpPr>
        <p:sp>
          <p:nvSpPr>
            <p:cNvPr id="4" name="object 4"/>
            <p:cNvSpPr/>
            <p:nvPr/>
          </p:nvSpPr>
          <p:spPr>
            <a:xfrm>
              <a:off x="0" y="772668"/>
              <a:ext cx="9371330" cy="1239520"/>
            </a:xfrm>
            <a:custGeom>
              <a:avLst/>
              <a:gdLst/>
              <a:ahLst/>
              <a:cxnLst/>
              <a:rect l="l" t="t" r="r" b="b"/>
              <a:pathLst>
                <a:path w="9371330" h="1239520">
                  <a:moveTo>
                    <a:pt x="9371076" y="1239011"/>
                  </a:moveTo>
                  <a:lnTo>
                    <a:pt x="0" y="1239011"/>
                  </a:lnTo>
                  <a:lnTo>
                    <a:pt x="0" y="0"/>
                  </a:lnTo>
                  <a:lnTo>
                    <a:pt x="9371076" y="0"/>
                  </a:lnTo>
                  <a:lnTo>
                    <a:pt x="9371076" y="1239011"/>
                  </a:lnTo>
                  <a:close/>
                </a:path>
              </a:pathLst>
            </a:custGeom>
            <a:solidFill>
              <a:srgbClr val="16153D"/>
            </a:solidFill>
          </p:spPr>
          <p:txBody>
            <a:bodyPr wrap="square" lIns="0" tIns="0" rIns="0" bIns="0" rtlCol="0"/>
            <a:lstStyle/>
            <a:p>
              <a:endParaRPr/>
            </a:p>
          </p:txBody>
        </p:sp>
        <p:sp>
          <p:nvSpPr>
            <p:cNvPr id="5" name="object 5"/>
            <p:cNvSpPr/>
            <p:nvPr/>
          </p:nvSpPr>
          <p:spPr>
            <a:xfrm>
              <a:off x="0" y="772667"/>
              <a:ext cx="9387840" cy="1256030"/>
            </a:xfrm>
            <a:custGeom>
              <a:avLst/>
              <a:gdLst/>
              <a:ahLst/>
              <a:cxnLst/>
              <a:rect l="l" t="t" r="r" b="b"/>
              <a:pathLst>
                <a:path w="9387840" h="1256030">
                  <a:moveTo>
                    <a:pt x="0" y="16764"/>
                  </a:moveTo>
                  <a:lnTo>
                    <a:pt x="0" y="0"/>
                  </a:lnTo>
                  <a:lnTo>
                    <a:pt x="9387840" y="0"/>
                  </a:lnTo>
                  <a:lnTo>
                    <a:pt x="16763" y="0"/>
                  </a:lnTo>
                  <a:lnTo>
                    <a:pt x="0" y="16764"/>
                  </a:lnTo>
                  <a:close/>
                </a:path>
                <a:path w="9387840" h="1256030">
                  <a:moveTo>
                    <a:pt x="16763" y="1239012"/>
                  </a:moveTo>
                  <a:lnTo>
                    <a:pt x="0" y="1222248"/>
                  </a:lnTo>
                  <a:lnTo>
                    <a:pt x="0" y="16764"/>
                  </a:lnTo>
                  <a:lnTo>
                    <a:pt x="16763" y="0"/>
                  </a:lnTo>
                  <a:lnTo>
                    <a:pt x="16763" y="1239012"/>
                  </a:lnTo>
                  <a:close/>
                </a:path>
                <a:path w="9387840" h="1256030">
                  <a:moveTo>
                    <a:pt x="9354312" y="16764"/>
                  </a:moveTo>
                  <a:lnTo>
                    <a:pt x="16763" y="16764"/>
                  </a:lnTo>
                  <a:lnTo>
                    <a:pt x="16763" y="0"/>
                  </a:lnTo>
                  <a:lnTo>
                    <a:pt x="9354312" y="0"/>
                  </a:lnTo>
                  <a:lnTo>
                    <a:pt x="9354312" y="16764"/>
                  </a:lnTo>
                  <a:close/>
                </a:path>
                <a:path w="9387840" h="1256030">
                  <a:moveTo>
                    <a:pt x="9354312" y="1239012"/>
                  </a:moveTo>
                  <a:lnTo>
                    <a:pt x="9354312" y="0"/>
                  </a:lnTo>
                  <a:lnTo>
                    <a:pt x="9371076" y="16764"/>
                  </a:lnTo>
                  <a:lnTo>
                    <a:pt x="9387840" y="16764"/>
                  </a:lnTo>
                  <a:lnTo>
                    <a:pt x="9387840" y="1222248"/>
                  </a:lnTo>
                  <a:lnTo>
                    <a:pt x="9371076" y="1222248"/>
                  </a:lnTo>
                  <a:lnTo>
                    <a:pt x="9354312" y="1239012"/>
                  </a:lnTo>
                  <a:close/>
                </a:path>
                <a:path w="9387840" h="1256030">
                  <a:moveTo>
                    <a:pt x="9387840" y="16764"/>
                  </a:moveTo>
                  <a:lnTo>
                    <a:pt x="9371076" y="16764"/>
                  </a:lnTo>
                  <a:lnTo>
                    <a:pt x="9354312" y="0"/>
                  </a:lnTo>
                  <a:lnTo>
                    <a:pt x="9387840" y="0"/>
                  </a:lnTo>
                  <a:lnTo>
                    <a:pt x="9387840" y="16764"/>
                  </a:lnTo>
                  <a:close/>
                </a:path>
                <a:path w="9387840" h="1256030">
                  <a:moveTo>
                    <a:pt x="9354312" y="1239012"/>
                  </a:moveTo>
                  <a:lnTo>
                    <a:pt x="16763" y="1239012"/>
                  </a:lnTo>
                  <a:lnTo>
                    <a:pt x="16763" y="1222248"/>
                  </a:lnTo>
                  <a:lnTo>
                    <a:pt x="9354312" y="1222248"/>
                  </a:lnTo>
                  <a:lnTo>
                    <a:pt x="9354312" y="1239012"/>
                  </a:lnTo>
                  <a:close/>
                </a:path>
                <a:path w="9387840" h="1256030">
                  <a:moveTo>
                    <a:pt x="9387840" y="1239012"/>
                  </a:moveTo>
                  <a:lnTo>
                    <a:pt x="9354312" y="1239012"/>
                  </a:lnTo>
                  <a:lnTo>
                    <a:pt x="9371076" y="1222248"/>
                  </a:lnTo>
                  <a:lnTo>
                    <a:pt x="9387840" y="1222248"/>
                  </a:lnTo>
                  <a:lnTo>
                    <a:pt x="9387840" y="1239012"/>
                  </a:lnTo>
                  <a:close/>
                </a:path>
                <a:path w="9387840" h="1256030">
                  <a:moveTo>
                    <a:pt x="9381744" y="1255776"/>
                  </a:moveTo>
                  <a:lnTo>
                    <a:pt x="0" y="1255776"/>
                  </a:lnTo>
                  <a:lnTo>
                    <a:pt x="0" y="1222248"/>
                  </a:lnTo>
                  <a:lnTo>
                    <a:pt x="16763" y="1239012"/>
                  </a:lnTo>
                  <a:lnTo>
                    <a:pt x="9387840" y="1239012"/>
                  </a:lnTo>
                  <a:lnTo>
                    <a:pt x="9387840" y="1248156"/>
                  </a:lnTo>
                  <a:lnTo>
                    <a:pt x="9381744" y="1255776"/>
                  </a:lnTo>
                  <a:close/>
                </a:path>
              </a:pathLst>
            </a:custGeom>
            <a:solidFill>
              <a:srgbClr val="FFFFFF"/>
            </a:solidFill>
          </p:spPr>
          <p:txBody>
            <a:bodyPr wrap="square" lIns="0" tIns="0" rIns="0" bIns="0" rtlCol="0"/>
            <a:lstStyle/>
            <a:p>
              <a:endParaRPr/>
            </a:p>
          </p:txBody>
        </p:sp>
      </p:grpSp>
      <p:sp>
        <p:nvSpPr>
          <p:cNvPr id="6" name="object 6"/>
          <p:cNvSpPr txBox="1">
            <a:spLocks noGrp="1"/>
          </p:cNvSpPr>
          <p:nvPr>
            <p:ph type="title"/>
          </p:nvPr>
        </p:nvSpPr>
        <p:spPr>
          <a:xfrm>
            <a:off x="1746004" y="941353"/>
            <a:ext cx="5880100" cy="882015"/>
          </a:xfrm>
          <a:prstGeom prst="rect">
            <a:avLst/>
          </a:prstGeom>
        </p:spPr>
        <p:txBody>
          <a:bodyPr vert="horz" wrap="square" lIns="0" tIns="12065" rIns="0" bIns="0" rtlCol="0">
            <a:spAutoFit/>
          </a:bodyPr>
          <a:lstStyle/>
          <a:p>
            <a:pPr marL="1455420" marR="5080" indent="-1443355">
              <a:lnSpc>
                <a:spcPct val="100299"/>
              </a:lnSpc>
              <a:spcBef>
                <a:spcPts val="95"/>
              </a:spcBef>
            </a:pPr>
            <a:r>
              <a:rPr dirty="0">
                <a:solidFill>
                  <a:srgbClr val="FFFFFF"/>
                </a:solidFill>
                <a:latin typeface="Arial"/>
                <a:cs typeface="Arial"/>
              </a:rPr>
              <a:t>Center </a:t>
            </a:r>
            <a:r>
              <a:rPr spc="-5" dirty="0">
                <a:solidFill>
                  <a:srgbClr val="FFFFFF"/>
                </a:solidFill>
                <a:latin typeface="Arial"/>
                <a:cs typeface="Arial"/>
              </a:rPr>
              <a:t>for </a:t>
            </a:r>
            <a:r>
              <a:rPr dirty="0">
                <a:solidFill>
                  <a:srgbClr val="FFFFFF"/>
                </a:solidFill>
                <a:latin typeface="Arial"/>
                <a:cs typeface="Arial"/>
              </a:rPr>
              <a:t>Development </a:t>
            </a:r>
            <a:r>
              <a:rPr spc="5" dirty="0">
                <a:solidFill>
                  <a:srgbClr val="FFFFFF"/>
                </a:solidFill>
                <a:latin typeface="Arial"/>
                <a:cs typeface="Arial"/>
              </a:rPr>
              <a:t>of</a:t>
            </a:r>
            <a:r>
              <a:rPr spc="-120" dirty="0">
                <a:solidFill>
                  <a:srgbClr val="FFFFFF"/>
                </a:solidFill>
                <a:latin typeface="Arial"/>
                <a:cs typeface="Arial"/>
              </a:rPr>
              <a:t> </a:t>
            </a:r>
            <a:r>
              <a:rPr dirty="0">
                <a:solidFill>
                  <a:srgbClr val="FFFFFF"/>
                </a:solidFill>
                <a:latin typeface="Arial"/>
                <a:cs typeface="Arial"/>
              </a:rPr>
              <a:t>Advanced  Computing -</a:t>
            </a:r>
            <a:r>
              <a:rPr spc="-55" dirty="0">
                <a:solidFill>
                  <a:srgbClr val="FFFFFF"/>
                </a:solidFill>
                <a:latin typeface="Arial"/>
                <a:cs typeface="Arial"/>
              </a:rPr>
              <a:t> </a:t>
            </a:r>
            <a:r>
              <a:rPr dirty="0">
                <a:solidFill>
                  <a:srgbClr val="FFFFFF"/>
                </a:solidFill>
                <a:latin typeface="Arial"/>
                <a:cs typeface="Arial"/>
              </a:rPr>
              <a:t>Patna</a:t>
            </a:r>
          </a:p>
        </p:txBody>
      </p:sp>
      <p:sp>
        <p:nvSpPr>
          <p:cNvPr id="8" name="object 8"/>
          <p:cNvSpPr txBox="1">
            <a:spLocks noGrp="1"/>
          </p:cNvSpPr>
          <p:nvPr>
            <p:ph type="sldNum" sz="quarter" idx="7"/>
          </p:nvPr>
        </p:nvSpPr>
        <p:spPr>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a:t>
            </a:fld>
            <a:endParaRPr spc="-400" dirty="0"/>
          </a:p>
        </p:txBody>
      </p:sp>
      <p:sp>
        <p:nvSpPr>
          <p:cNvPr id="9" name="object 9"/>
          <p:cNvSpPr txBox="1">
            <a:spLocks noGrp="1"/>
          </p:cNvSpPr>
          <p:nvPr>
            <p:ph type="dt" sz="half" idx="6"/>
          </p:nvPr>
        </p:nvSpPr>
        <p:spPr>
          <a:xfrm>
            <a:off x="3441700" y="6448425"/>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
        <p:nvSpPr>
          <p:cNvPr id="10"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7" name="object 7"/>
          <p:cNvSpPr txBox="1"/>
          <p:nvPr/>
        </p:nvSpPr>
        <p:spPr>
          <a:xfrm>
            <a:off x="1231900" y="2207100"/>
            <a:ext cx="8512175" cy="4343497"/>
          </a:xfrm>
          <a:prstGeom prst="rect">
            <a:avLst/>
          </a:prstGeom>
        </p:spPr>
        <p:txBody>
          <a:bodyPr vert="horz" wrap="square" lIns="0" tIns="90170" rIns="0" bIns="0" rtlCol="0">
            <a:spAutoFit/>
          </a:bodyPr>
          <a:lstStyle/>
          <a:p>
            <a:pPr algn="ctr">
              <a:lnSpc>
                <a:spcPct val="100000"/>
              </a:lnSpc>
              <a:spcBef>
                <a:spcPts val="1839"/>
              </a:spcBef>
            </a:pPr>
            <a:r>
              <a:rPr lang="en-US" sz="2900" b="1" spc="-15" dirty="0">
                <a:solidFill>
                  <a:srgbClr val="524BC1"/>
                </a:solidFill>
                <a:latin typeface="Arial"/>
                <a:cs typeface="Arial"/>
              </a:rPr>
              <a:t>Vidyadayinee Online Study Web Portal </a:t>
            </a:r>
            <a:endParaRPr lang="en-US" sz="2900" dirty="0">
              <a:latin typeface="Arial"/>
              <a:cs typeface="Arial"/>
            </a:endParaRPr>
          </a:p>
          <a:p>
            <a:pPr algn="ctr">
              <a:lnSpc>
                <a:spcPct val="100000"/>
              </a:lnSpc>
              <a:spcBef>
                <a:spcPts val="1590"/>
              </a:spcBef>
            </a:pPr>
            <a:r>
              <a:rPr sz="2200" spc="-15" dirty="0">
                <a:solidFill>
                  <a:srgbClr val="1F1C50"/>
                </a:solidFill>
                <a:latin typeface="Arial"/>
                <a:cs typeface="Arial"/>
              </a:rPr>
              <a:t>By</a:t>
            </a:r>
            <a:endParaRPr sz="2200" dirty="0">
              <a:latin typeface="Arial"/>
              <a:cs typeface="Arial"/>
            </a:endParaRPr>
          </a:p>
          <a:p>
            <a:pPr marR="94615" algn="ctr">
              <a:lnSpc>
                <a:spcPct val="100000"/>
              </a:lnSpc>
              <a:spcBef>
                <a:spcPts val="355"/>
              </a:spcBef>
            </a:pPr>
            <a:r>
              <a:rPr lang="en-IN" sz="2250" spc="100" dirty="0">
                <a:solidFill>
                  <a:srgbClr val="1F1C50"/>
                </a:solidFill>
                <a:latin typeface="Arial"/>
                <a:cs typeface="Arial"/>
              </a:rPr>
              <a:t>CHOUDHARY DINESH JEEVAN     </a:t>
            </a:r>
            <a:r>
              <a:rPr lang="en-IN" sz="2250" spc="-105" dirty="0">
                <a:solidFill>
                  <a:srgbClr val="1F1C50"/>
                </a:solidFill>
                <a:latin typeface="Arial"/>
                <a:cs typeface="Arial"/>
              </a:rPr>
              <a:t>(PRN</a:t>
            </a:r>
            <a:r>
              <a:rPr lang="en-IN" sz="2250" spc="-215" dirty="0">
                <a:solidFill>
                  <a:srgbClr val="1F1C50"/>
                </a:solidFill>
                <a:latin typeface="Arial"/>
                <a:cs typeface="Arial"/>
              </a:rPr>
              <a:t> </a:t>
            </a:r>
            <a:r>
              <a:rPr lang="en-IN" sz="2250" spc="55" dirty="0">
                <a:solidFill>
                  <a:srgbClr val="1F1C50"/>
                </a:solidFill>
                <a:latin typeface="Arial"/>
                <a:cs typeface="Arial"/>
              </a:rPr>
              <a:t>No.: 220980720031)</a:t>
            </a:r>
            <a:r>
              <a:rPr lang="en-IN" sz="2250" spc="100" dirty="0">
                <a:solidFill>
                  <a:srgbClr val="1F1C50"/>
                </a:solidFill>
                <a:latin typeface="Arial"/>
                <a:cs typeface="Arial"/>
              </a:rPr>
              <a:t> PANKAJ MUDE </a:t>
            </a:r>
            <a:r>
              <a:rPr lang="en-IN" sz="2250" dirty="0">
                <a:latin typeface="Arial"/>
                <a:cs typeface="Arial"/>
              </a:rPr>
              <a:t>	  		    </a:t>
            </a:r>
            <a:r>
              <a:rPr lang="en-IN" sz="2250" spc="-100" dirty="0">
                <a:solidFill>
                  <a:srgbClr val="1F1C50"/>
                </a:solidFill>
                <a:latin typeface="Arial"/>
                <a:cs typeface="Arial"/>
              </a:rPr>
              <a:t>(PRN </a:t>
            </a:r>
            <a:r>
              <a:rPr lang="en-IN" sz="2250" spc="95" dirty="0">
                <a:solidFill>
                  <a:srgbClr val="1F1C50"/>
                </a:solidFill>
                <a:latin typeface="Arial"/>
                <a:cs typeface="Arial"/>
              </a:rPr>
              <a:t>No.:220980720071)</a:t>
            </a:r>
          </a:p>
          <a:p>
            <a:pPr marR="94615" algn="ctr">
              <a:spcBef>
                <a:spcPts val="355"/>
              </a:spcBef>
            </a:pPr>
            <a:r>
              <a:rPr lang="en-IN" sz="2250" spc="100" dirty="0">
                <a:solidFill>
                  <a:srgbClr val="1F1C50"/>
                </a:solidFill>
                <a:latin typeface="Arial"/>
                <a:cs typeface="Arial"/>
              </a:rPr>
              <a:t>KAPIL PATIL </a:t>
            </a:r>
            <a:r>
              <a:rPr lang="en-IN" sz="2250" dirty="0">
                <a:latin typeface="Arial"/>
                <a:cs typeface="Arial"/>
              </a:rPr>
              <a:t>	  		    </a:t>
            </a:r>
            <a:r>
              <a:rPr lang="en-IN" sz="2250" spc="-100" dirty="0">
                <a:solidFill>
                  <a:srgbClr val="1F1C50"/>
                </a:solidFill>
                <a:latin typeface="Arial"/>
                <a:cs typeface="Arial"/>
              </a:rPr>
              <a:t>(PRN </a:t>
            </a:r>
            <a:r>
              <a:rPr lang="en-IN" sz="2250" spc="95" dirty="0">
                <a:solidFill>
                  <a:srgbClr val="1F1C50"/>
                </a:solidFill>
                <a:latin typeface="Arial"/>
                <a:cs typeface="Arial"/>
              </a:rPr>
              <a:t>No.:220980720072)</a:t>
            </a:r>
          </a:p>
          <a:p>
            <a:pPr marR="94615" algn="ctr">
              <a:spcBef>
                <a:spcPts val="355"/>
              </a:spcBef>
            </a:pPr>
            <a:r>
              <a:rPr lang="en-IN" sz="2250" spc="100" dirty="0">
                <a:solidFill>
                  <a:srgbClr val="1F1C50"/>
                </a:solidFill>
                <a:latin typeface="Arial"/>
                <a:cs typeface="Arial"/>
              </a:rPr>
              <a:t>ADARSH RAVINDRAN</a:t>
            </a:r>
            <a:r>
              <a:rPr lang="en-IN" sz="2250" dirty="0">
                <a:latin typeface="Arial"/>
                <a:cs typeface="Arial"/>
              </a:rPr>
              <a:t>		    </a:t>
            </a:r>
            <a:r>
              <a:rPr lang="en-IN" sz="2250" spc="-100" dirty="0">
                <a:solidFill>
                  <a:srgbClr val="1F1C50"/>
                </a:solidFill>
                <a:latin typeface="Arial"/>
                <a:cs typeface="Arial"/>
              </a:rPr>
              <a:t>(PRN </a:t>
            </a:r>
            <a:r>
              <a:rPr lang="en-IN" sz="2250" spc="95" dirty="0">
                <a:solidFill>
                  <a:srgbClr val="1F1C50"/>
                </a:solidFill>
                <a:latin typeface="Arial"/>
                <a:cs typeface="Arial"/>
              </a:rPr>
              <a:t>No.:220980720005)</a:t>
            </a:r>
          </a:p>
          <a:p>
            <a:pPr marR="94615" algn="ctr">
              <a:spcBef>
                <a:spcPts val="355"/>
              </a:spcBef>
            </a:pPr>
            <a:r>
              <a:rPr lang="en-IN" sz="2250" spc="100" dirty="0">
                <a:solidFill>
                  <a:srgbClr val="1F1C50"/>
                </a:solidFill>
                <a:latin typeface="Arial"/>
                <a:cs typeface="Arial"/>
              </a:rPr>
              <a:t>SHRIDHAR JAKKAN </a:t>
            </a:r>
            <a:r>
              <a:rPr lang="en-IN" sz="2250" dirty="0">
                <a:latin typeface="Arial"/>
                <a:cs typeface="Arial"/>
              </a:rPr>
              <a:t>		    </a:t>
            </a:r>
            <a:r>
              <a:rPr lang="en-IN" sz="2250" spc="-100" dirty="0">
                <a:solidFill>
                  <a:srgbClr val="1F1C50"/>
                </a:solidFill>
                <a:latin typeface="Arial"/>
                <a:cs typeface="Arial"/>
              </a:rPr>
              <a:t>(PRN </a:t>
            </a:r>
            <a:r>
              <a:rPr lang="en-IN" sz="2250" spc="95" dirty="0">
                <a:solidFill>
                  <a:srgbClr val="1F1C50"/>
                </a:solidFill>
                <a:latin typeface="Arial"/>
                <a:cs typeface="Arial"/>
              </a:rPr>
              <a:t>No.:220980720104)</a:t>
            </a:r>
            <a:r>
              <a:rPr sz="2250" spc="95" dirty="0">
                <a:solidFill>
                  <a:srgbClr val="1F1C50"/>
                </a:solidFill>
                <a:latin typeface="Arial"/>
                <a:cs typeface="Arial"/>
              </a:rPr>
              <a:t> </a:t>
            </a:r>
            <a:endParaRPr sz="2250" dirty="0">
              <a:latin typeface="Arial"/>
              <a:cs typeface="Arial"/>
            </a:endParaRPr>
          </a:p>
          <a:p>
            <a:pPr marR="308610" algn="ctr">
              <a:lnSpc>
                <a:spcPct val="100000"/>
              </a:lnSpc>
              <a:spcBef>
                <a:spcPts val="1515"/>
              </a:spcBef>
            </a:pPr>
            <a:r>
              <a:rPr lang="en-US" sz="1900" spc="15" dirty="0">
                <a:solidFill>
                  <a:srgbClr val="BF0000"/>
                </a:solidFill>
                <a:latin typeface="Arial"/>
                <a:cs typeface="Arial"/>
              </a:rPr>
              <a:t>Guided By</a:t>
            </a:r>
          </a:p>
          <a:p>
            <a:pPr marR="308610" algn="ctr">
              <a:lnSpc>
                <a:spcPct val="100000"/>
              </a:lnSpc>
              <a:spcBef>
                <a:spcPts val="1515"/>
              </a:spcBef>
            </a:pPr>
            <a:r>
              <a:rPr lang="en-US" sz="1900" b="1" spc="15" dirty="0">
                <a:solidFill>
                  <a:srgbClr val="BF0000"/>
                </a:solidFill>
                <a:latin typeface="Arial"/>
                <a:cs typeface="Arial"/>
              </a:rPr>
              <a:t> </a:t>
            </a:r>
            <a:r>
              <a:rPr lang="en-IN" sz="1900" b="1" spc="15" dirty="0">
                <a:solidFill>
                  <a:srgbClr val="BF0000"/>
                </a:solidFill>
                <a:latin typeface="Arial"/>
                <a:cs typeface="Arial"/>
              </a:rPr>
              <a:t>ABUSHAHMA ANSARI</a:t>
            </a:r>
            <a:endParaRPr sz="1900" b="1" dirty="0">
              <a:latin typeface="Arial"/>
              <a:cs typeface="Arial"/>
            </a:endParaRPr>
          </a:p>
          <a:p>
            <a:pPr marR="305435" algn="ctr">
              <a:lnSpc>
                <a:spcPct val="100000"/>
              </a:lnSpc>
              <a:spcBef>
                <a:spcPts val="500"/>
              </a:spcBef>
            </a:pPr>
            <a:r>
              <a:rPr lang="en-US" sz="1900" b="1" spc="10" dirty="0">
                <a:solidFill>
                  <a:srgbClr val="BF0000"/>
                </a:solidFill>
                <a:latin typeface="Arial"/>
                <a:cs typeface="Arial"/>
              </a:rPr>
              <a:t> </a:t>
            </a:r>
            <a:endParaRPr sz="1900" dirty="0">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430887"/>
          </a:xfrm>
        </p:spPr>
        <p:txBody>
          <a:bodyPr/>
          <a:lstStyle/>
          <a:p>
            <a:r>
              <a:rPr lang="en-IN" sz="2800" spc="70" dirty="0">
                <a:solidFill>
                  <a:srgbClr val="1F1C50"/>
                </a:solidFill>
                <a:latin typeface="Arial"/>
                <a:cs typeface="Arial"/>
              </a:rPr>
              <a:t>Implementation</a:t>
            </a:r>
            <a:endParaRPr lang="en-IN" dirty="0"/>
          </a:p>
        </p:txBody>
      </p:sp>
      <p:sp>
        <p:nvSpPr>
          <p:cNvPr id="3" name="Text Placeholder 2"/>
          <p:cNvSpPr>
            <a:spLocks noGrp="1"/>
          </p:cNvSpPr>
          <p:nvPr>
            <p:ph type="body" idx="1"/>
          </p:nvPr>
        </p:nvSpPr>
        <p:spPr/>
        <p:txBody>
          <a:bodyPr/>
          <a:lstStyle/>
          <a:p>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10</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
        <p:nvSpPr>
          <p:cNvPr id="5" name="TextBox 4">
            <a:extLst>
              <a:ext uri="{FF2B5EF4-FFF2-40B4-BE49-F238E27FC236}">
                <a16:creationId xmlns:a16="http://schemas.microsoft.com/office/drawing/2014/main" id="{2DEB537B-602C-EECE-BD11-AE49514EEE98}"/>
              </a:ext>
            </a:extLst>
          </p:cNvPr>
          <p:cNvSpPr txBox="1"/>
          <p:nvPr/>
        </p:nvSpPr>
        <p:spPr>
          <a:xfrm>
            <a:off x="801097" y="1647825"/>
            <a:ext cx="4164603" cy="461665"/>
          </a:xfrm>
          <a:prstGeom prst="rect">
            <a:avLst/>
          </a:prstGeom>
          <a:noFill/>
        </p:spPr>
        <p:txBody>
          <a:bodyPr wrap="square" rtlCol="0">
            <a:spAutoFit/>
          </a:bodyPr>
          <a:lstStyle/>
          <a:p>
            <a:r>
              <a:rPr lang="en-IN" sz="2400" dirty="0"/>
              <a:t>Use Case Diagram : Admin</a:t>
            </a:r>
          </a:p>
        </p:txBody>
      </p:sp>
      <p:pic>
        <p:nvPicPr>
          <p:cNvPr id="9" name="Picture 8">
            <a:extLst>
              <a:ext uri="{FF2B5EF4-FFF2-40B4-BE49-F238E27FC236}">
                <a16:creationId xmlns:a16="http://schemas.microsoft.com/office/drawing/2014/main" id="{5E23300E-35E1-24D6-A692-69E155F627F6}"/>
              </a:ext>
            </a:extLst>
          </p:cNvPr>
          <p:cNvPicPr>
            <a:picLocks noChangeAspect="1"/>
          </p:cNvPicPr>
          <p:nvPr/>
        </p:nvPicPr>
        <p:blipFill>
          <a:blip r:embed="rId2"/>
          <a:stretch>
            <a:fillRect/>
          </a:stretch>
        </p:blipFill>
        <p:spPr>
          <a:xfrm>
            <a:off x="901688" y="2255051"/>
            <a:ext cx="9383495" cy="3793490"/>
          </a:xfrm>
          <a:prstGeom prst="rect">
            <a:avLst/>
          </a:prstGeom>
        </p:spPr>
      </p:pic>
    </p:spTree>
    <p:extLst>
      <p:ext uri="{BB962C8B-B14F-4D97-AF65-F5344CB8AC3E}">
        <p14:creationId xmlns:p14="http://schemas.microsoft.com/office/powerpoint/2010/main" val="3622022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11</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93386C8F-8EDA-661C-75A9-9D2BE4B479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pic>
        <p:nvPicPr>
          <p:cNvPr id="5" name="Picture 4">
            <a:extLst>
              <a:ext uri="{FF2B5EF4-FFF2-40B4-BE49-F238E27FC236}">
                <a16:creationId xmlns:a16="http://schemas.microsoft.com/office/drawing/2014/main" id="{392E4648-1DBC-ED46-E8B5-87E9C291BEA2}"/>
              </a:ext>
            </a:extLst>
          </p:cNvPr>
          <p:cNvPicPr>
            <a:picLocks noChangeAspect="1"/>
          </p:cNvPicPr>
          <p:nvPr/>
        </p:nvPicPr>
        <p:blipFill>
          <a:blip r:embed="rId3"/>
          <a:stretch>
            <a:fillRect/>
          </a:stretch>
        </p:blipFill>
        <p:spPr>
          <a:xfrm>
            <a:off x="4278791" y="5202489"/>
            <a:ext cx="6348010" cy="1615580"/>
          </a:xfrm>
          <a:prstGeom prst="rect">
            <a:avLst/>
          </a:prstGeom>
        </p:spPr>
      </p:pic>
    </p:spTree>
    <p:extLst>
      <p:ext uri="{BB962C8B-B14F-4D97-AF65-F5344CB8AC3E}">
        <p14:creationId xmlns:p14="http://schemas.microsoft.com/office/powerpoint/2010/main" val="3727168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12</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44B668A2-C7A9-4F5A-E4D9-0866D79A31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spTree>
    <p:extLst>
      <p:ext uri="{BB962C8B-B14F-4D97-AF65-F5344CB8AC3E}">
        <p14:creationId xmlns:p14="http://schemas.microsoft.com/office/powerpoint/2010/main" val="3101451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13</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9" name="Picture 8">
            <a:extLst>
              <a:ext uri="{FF2B5EF4-FFF2-40B4-BE49-F238E27FC236}">
                <a16:creationId xmlns:a16="http://schemas.microsoft.com/office/drawing/2014/main" id="{36DB398E-3B6A-5AB5-9417-C93611015F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0" y="1952625"/>
            <a:ext cx="10703910" cy="4493436"/>
          </a:xfrm>
          <a:prstGeom prst="rect">
            <a:avLst/>
          </a:prstGeom>
        </p:spPr>
      </p:pic>
    </p:spTree>
    <p:extLst>
      <p:ext uri="{BB962C8B-B14F-4D97-AF65-F5344CB8AC3E}">
        <p14:creationId xmlns:p14="http://schemas.microsoft.com/office/powerpoint/2010/main" val="3351375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430887"/>
          </a:xfrm>
        </p:spPr>
        <p:txBody>
          <a:bodyPr/>
          <a:lstStyle/>
          <a:p>
            <a:r>
              <a:rPr lang="en-IN" sz="2800" spc="70" dirty="0">
                <a:solidFill>
                  <a:srgbClr val="1F1C50"/>
                </a:solidFill>
                <a:latin typeface="Arial"/>
                <a:cs typeface="Arial"/>
              </a:rPr>
              <a:t>Implementation</a:t>
            </a:r>
            <a:endParaRPr lang="en-IN" dirty="0"/>
          </a:p>
        </p:txBody>
      </p:sp>
      <p:sp>
        <p:nvSpPr>
          <p:cNvPr id="3" name="Text Placeholder 2"/>
          <p:cNvSpPr>
            <a:spLocks noGrp="1"/>
          </p:cNvSpPr>
          <p:nvPr>
            <p:ph type="body" idx="1"/>
          </p:nvPr>
        </p:nvSpPr>
        <p:spPr/>
        <p:txBody>
          <a:bodyPr/>
          <a:lstStyle/>
          <a:p>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14</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
        <p:nvSpPr>
          <p:cNvPr id="5" name="TextBox 4">
            <a:extLst>
              <a:ext uri="{FF2B5EF4-FFF2-40B4-BE49-F238E27FC236}">
                <a16:creationId xmlns:a16="http://schemas.microsoft.com/office/drawing/2014/main" id="{D1A2B6FA-5D54-01B6-10C9-976B5F88F038}"/>
              </a:ext>
            </a:extLst>
          </p:cNvPr>
          <p:cNvSpPr txBox="1"/>
          <p:nvPr/>
        </p:nvSpPr>
        <p:spPr>
          <a:xfrm>
            <a:off x="801097" y="1647825"/>
            <a:ext cx="4164603" cy="461665"/>
          </a:xfrm>
          <a:prstGeom prst="rect">
            <a:avLst/>
          </a:prstGeom>
          <a:noFill/>
        </p:spPr>
        <p:txBody>
          <a:bodyPr wrap="square" rtlCol="0">
            <a:spAutoFit/>
          </a:bodyPr>
          <a:lstStyle/>
          <a:p>
            <a:r>
              <a:rPr lang="en-IN" sz="2400" dirty="0"/>
              <a:t>Use Case Diagram : Instructor</a:t>
            </a:r>
          </a:p>
        </p:txBody>
      </p:sp>
      <p:pic>
        <p:nvPicPr>
          <p:cNvPr id="10" name="Picture 9">
            <a:extLst>
              <a:ext uri="{FF2B5EF4-FFF2-40B4-BE49-F238E27FC236}">
                <a16:creationId xmlns:a16="http://schemas.microsoft.com/office/drawing/2014/main" id="{C6F26CCB-2D84-4EEE-3092-05CD753B1DF0}"/>
              </a:ext>
            </a:extLst>
          </p:cNvPr>
          <p:cNvPicPr>
            <a:picLocks noChangeAspect="1"/>
          </p:cNvPicPr>
          <p:nvPr/>
        </p:nvPicPr>
        <p:blipFill>
          <a:blip r:embed="rId2"/>
          <a:stretch>
            <a:fillRect/>
          </a:stretch>
        </p:blipFill>
        <p:spPr>
          <a:xfrm>
            <a:off x="901689" y="2255051"/>
            <a:ext cx="9361170" cy="3793490"/>
          </a:xfrm>
          <a:prstGeom prst="rect">
            <a:avLst/>
          </a:prstGeom>
        </p:spPr>
      </p:pic>
    </p:spTree>
    <p:extLst>
      <p:ext uri="{BB962C8B-B14F-4D97-AF65-F5344CB8AC3E}">
        <p14:creationId xmlns:p14="http://schemas.microsoft.com/office/powerpoint/2010/main" val="1352528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15</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A4D7063B-BF8A-F491-879E-CD63F84F4B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spTree>
    <p:extLst>
      <p:ext uri="{BB962C8B-B14F-4D97-AF65-F5344CB8AC3E}">
        <p14:creationId xmlns:p14="http://schemas.microsoft.com/office/powerpoint/2010/main" val="30305467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16</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10" name="Picture 9">
            <a:extLst>
              <a:ext uri="{FF2B5EF4-FFF2-40B4-BE49-F238E27FC236}">
                <a16:creationId xmlns:a16="http://schemas.microsoft.com/office/drawing/2014/main" id="{C23708F6-BEE9-3DBC-E048-091CA9F93E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spTree>
    <p:extLst>
      <p:ext uri="{BB962C8B-B14F-4D97-AF65-F5344CB8AC3E}">
        <p14:creationId xmlns:p14="http://schemas.microsoft.com/office/powerpoint/2010/main" val="9360397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17</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FD072777-530B-1FD6-2FD2-B1C22E0BA4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spTree>
    <p:extLst>
      <p:ext uri="{BB962C8B-B14F-4D97-AF65-F5344CB8AC3E}">
        <p14:creationId xmlns:p14="http://schemas.microsoft.com/office/powerpoint/2010/main" val="2234358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18</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2047D5C8-B493-AA26-AE5F-18EB7A5B0D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spTree>
    <p:extLst>
      <p:ext uri="{BB962C8B-B14F-4D97-AF65-F5344CB8AC3E}">
        <p14:creationId xmlns:p14="http://schemas.microsoft.com/office/powerpoint/2010/main" val="16734271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19</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C2573998-FA94-0043-4D2D-17544623A1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76424"/>
            <a:ext cx="10693400" cy="4912519"/>
          </a:xfrm>
          <a:prstGeom prst="rect">
            <a:avLst/>
          </a:prstGeom>
        </p:spPr>
      </p:pic>
    </p:spTree>
    <p:extLst>
      <p:ext uri="{BB962C8B-B14F-4D97-AF65-F5344CB8AC3E}">
        <p14:creationId xmlns:p14="http://schemas.microsoft.com/office/powerpoint/2010/main" val="3768911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6046" y="1017563"/>
            <a:ext cx="1239520" cy="453390"/>
          </a:xfrm>
          <a:prstGeom prst="rect">
            <a:avLst/>
          </a:prstGeom>
        </p:spPr>
        <p:txBody>
          <a:bodyPr vert="horz" wrap="square" lIns="0" tIns="13335" rIns="0" bIns="0" rtlCol="0">
            <a:spAutoFit/>
          </a:bodyPr>
          <a:lstStyle/>
          <a:p>
            <a:pPr marL="12700">
              <a:lnSpc>
                <a:spcPct val="100000"/>
              </a:lnSpc>
              <a:spcBef>
                <a:spcPts val="105"/>
              </a:spcBef>
            </a:pPr>
            <a:r>
              <a:rPr spc="140" dirty="0"/>
              <a:t>A</a:t>
            </a:r>
            <a:r>
              <a:rPr spc="135" dirty="0"/>
              <a:t>g</a:t>
            </a:r>
            <a:r>
              <a:rPr spc="15" dirty="0"/>
              <a:t>e</a:t>
            </a:r>
            <a:r>
              <a:rPr spc="65" dirty="0"/>
              <a:t>n</a:t>
            </a:r>
            <a:r>
              <a:rPr spc="10" dirty="0"/>
              <a:t>d</a:t>
            </a:r>
            <a:r>
              <a:rPr spc="25" dirty="0"/>
              <a:t>a</a:t>
            </a:r>
          </a:p>
        </p:txBody>
      </p:sp>
      <p:sp>
        <p:nvSpPr>
          <p:cNvPr id="4" name="object 4"/>
          <p:cNvSpPr txBox="1">
            <a:spLocks noGrp="1"/>
          </p:cNvSpPr>
          <p:nvPr>
            <p:ph type="sldNum" sz="quarter" idx="7"/>
          </p:nvPr>
        </p:nvSpPr>
        <p:spPr>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2</a:t>
            </a:fld>
            <a:endParaRPr spc="-400" dirty="0"/>
          </a:p>
        </p:txBody>
      </p:sp>
      <p:sp>
        <p:nvSpPr>
          <p:cNvPr id="3" name="object 3"/>
          <p:cNvSpPr txBox="1"/>
          <p:nvPr/>
        </p:nvSpPr>
        <p:spPr>
          <a:xfrm>
            <a:off x="804150" y="2488226"/>
            <a:ext cx="3636010" cy="2912110"/>
          </a:xfrm>
          <a:prstGeom prst="rect">
            <a:avLst/>
          </a:prstGeom>
        </p:spPr>
        <p:txBody>
          <a:bodyPr vert="horz" wrap="square" lIns="0" tIns="12700" rIns="0" bIns="0" rtlCol="0">
            <a:spAutoFit/>
          </a:bodyPr>
          <a:lstStyle/>
          <a:p>
            <a:pPr marL="313055" indent="-300355">
              <a:lnSpc>
                <a:spcPct val="100000"/>
              </a:lnSpc>
              <a:spcBef>
                <a:spcPts val="100"/>
              </a:spcBef>
              <a:buSzPct val="73809"/>
              <a:buFont typeface="Times New Roman"/>
              <a:buChar char="●"/>
              <a:tabLst>
                <a:tab pos="312420" algn="l"/>
                <a:tab pos="313055" algn="l"/>
              </a:tabLst>
            </a:pPr>
            <a:r>
              <a:rPr sz="2100" spc="85" dirty="0">
                <a:solidFill>
                  <a:srgbClr val="1F1C50"/>
                </a:solidFill>
                <a:latin typeface="Arial"/>
                <a:cs typeface="Arial"/>
              </a:rPr>
              <a:t>Introduction</a:t>
            </a:r>
            <a:endParaRPr sz="2100" dirty="0">
              <a:latin typeface="Arial"/>
              <a:cs typeface="Arial"/>
            </a:endParaRPr>
          </a:p>
          <a:p>
            <a:pPr>
              <a:lnSpc>
                <a:spcPct val="100000"/>
              </a:lnSpc>
              <a:buClr>
                <a:srgbClr val="1F1C50"/>
              </a:buClr>
              <a:buFont typeface="Times New Roman"/>
              <a:buChar char="●"/>
            </a:pPr>
            <a:endParaRPr sz="2200" dirty="0">
              <a:latin typeface="Arial"/>
              <a:cs typeface="Arial"/>
            </a:endParaRPr>
          </a:p>
          <a:p>
            <a:pPr marL="313055" indent="-300355">
              <a:lnSpc>
                <a:spcPct val="100000"/>
              </a:lnSpc>
              <a:buSzPct val="73809"/>
              <a:buFont typeface="Times New Roman"/>
              <a:buChar char="●"/>
              <a:tabLst>
                <a:tab pos="312420" algn="l"/>
                <a:tab pos="313055" algn="l"/>
              </a:tabLst>
            </a:pPr>
            <a:r>
              <a:rPr sz="2100" spc="70" dirty="0">
                <a:solidFill>
                  <a:srgbClr val="1F1C50"/>
                </a:solidFill>
                <a:latin typeface="Arial"/>
                <a:cs typeface="Arial"/>
              </a:rPr>
              <a:t>Methodology </a:t>
            </a:r>
            <a:r>
              <a:rPr sz="2100" spc="235" dirty="0">
                <a:solidFill>
                  <a:srgbClr val="1F1C50"/>
                </a:solidFill>
                <a:latin typeface="Arial"/>
                <a:cs typeface="Arial"/>
              </a:rPr>
              <a:t>/</a:t>
            </a:r>
            <a:r>
              <a:rPr sz="2100" spc="-125" dirty="0">
                <a:solidFill>
                  <a:srgbClr val="1F1C50"/>
                </a:solidFill>
                <a:latin typeface="Arial"/>
                <a:cs typeface="Arial"/>
              </a:rPr>
              <a:t> </a:t>
            </a:r>
            <a:r>
              <a:rPr sz="2100" spc="35" dirty="0">
                <a:solidFill>
                  <a:srgbClr val="1F1C50"/>
                </a:solidFill>
                <a:latin typeface="Arial"/>
                <a:cs typeface="Arial"/>
              </a:rPr>
              <a:t>Techniques</a:t>
            </a:r>
            <a:endParaRPr sz="2100" dirty="0">
              <a:latin typeface="Arial"/>
              <a:cs typeface="Arial"/>
            </a:endParaRPr>
          </a:p>
          <a:p>
            <a:pPr>
              <a:lnSpc>
                <a:spcPct val="100000"/>
              </a:lnSpc>
              <a:spcBef>
                <a:spcPts val="5"/>
              </a:spcBef>
              <a:buClr>
                <a:srgbClr val="1F1C50"/>
              </a:buClr>
              <a:buFont typeface="Times New Roman"/>
              <a:buChar char="●"/>
            </a:pPr>
            <a:endParaRPr sz="2200" dirty="0">
              <a:latin typeface="Arial"/>
              <a:cs typeface="Arial"/>
            </a:endParaRPr>
          </a:p>
          <a:p>
            <a:pPr marL="313055" indent="-300355">
              <a:lnSpc>
                <a:spcPct val="100000"/>
              </a:lnSpc>
              <a:buSzPct val="73809"/>
              <a:buFont typeface="Times New Roman"/>
              <a:buChar char="●"/>
              <a:tabLst>
                <a:tab pos="312420" algn="l"/>
                <a:tab pos="313055" algn="l"/>
              </a:tabLst>
            </a:pPr>
            <a:r>
              <a:rPr sz="2100" spc="70" dirty="0">
                <a:solidFill>
                  <a:srgbClr val="1F1C50"/>
                </a:solidFill>
                <a:latin typeface="Arial"/>
                <a:cs typeface="Arial"/>
              </a:rPr>
              <a:t>Implementation</a:t>
            </a:r>
            <a:endParaRPr sz="2100" dirty="0">
              <a:latin typeface="Arial"/>
              <a:cs typeface="Arial"/>
            </a:endParaRPr>
          </a:p>
          <a:p>
            <a:pPr>
              <a:lnSpc>
                <a:spcPct val="100000"/>
              </a:lnSpc>
              <a:buClr>
                <a:srgbClr val="1F1C50"/>
              </a:buClr>
              <a:buFont typeface="Times New Roman"/>
              <a:buChar char="●"/>
            </a:pPr>
            <a:endParaRPr sz="2200" dirty="0">
              <a:latin typeface="Arial"/>
              <a:cs typeface="Arial"/>
            </a:endParaRPr>
          </a:p>
          <a:p>
            <a:pPr marL="313055" indent="-300355">
              <a:lnSpc>
                <a:spcPct val="100000"/>
              </a:lnSpc>
              <a:buSzPct val="73809"/>
              <a:buFont typeface="Times New Roman"/>
              <a:buChar char="●"/>
              <a:tabLst>
                <a:tab pos="312420" algn="l"/>
                <a:tab pos="313055" algn="l"/>
              </a:tabLst>
            </a:pPr>
            <a:r>
              <a:rPr sz="2100" dirty="0">
                <a:solidFill>
                  <a:srgbClr val="1F1C50"/>
                </a:solidFill>
                <a:latin typeface="Arial"/>
                <a:cs typeface="Arial"/>
              </a:rPr>
              <a:t>Results </a:t>
            </a:r>
            <a:r>
              <a:rPr sz="2100" spc="135" dirty="0">
                <a:solidFill>
                  <a:srgbClr val="1F1C50"/>
                </a:solidFill>
                <a:latin typeface="Arial"/>
                <a:cs typeface="Arial"/>
              </a:rPr>
              <a:t>&amp;</a:t>
            </a:r>
            <a:r>
              <a:rPr sz="2100" spc="-55" dirty="0">
                <a:solidFill>
                  <a:srgbClr val="1F1C50"/>
                </a:solidFill>
                <a:latin typeface="Arial"/>
                <a:cs typeface="Arial"/>
              </a:rPr>
              <a:t> </a:t>
            </a:r>
            <a:r>
              <a:rPr sz="2100" spc="40" dirty="0">
                <a:solidFill>
                  <a:srgbClr val="1F1C50"/>
                </a:solidFill>
                <a:latin typeface="Arial"/>
                <a:cs typeface="Arial"/>
              </a:rPr>
              <a:t>Conclusion</a:t>
            </a:r>
            <a:endParaRPr sz="2100" dirty="0">
              <a:latin typeface="Arial"/>
              <a:cs typeface="Arial"/>
            </a:endParaRPr>
          </a:p>
          <a:p>
            <a:pPr>
              <a:lnSpc>
                <a:spcPct val="100000"/>
              </a:lnSpc>
              <a:buClr>
                <a:srgbClr val="1F1C50"/>
              </a:buClr>
              <a:buFont typeface="Times New Roman"/>
              <a:buChar char="●"/>
            </a:pPr>
            <a:endParaRPr sz="2200" dirty="0">
              <a:latin typeface="Arial"/>
              <a:cs typeface="Arial"/>
            </a:endParaRPr>
          </a:p>
          <a:p>
            <a:pPr marL="313055" indent="-300355">
              <a:lnSpc>
                <a:spcPct val="100000"/>
              </a:lnSpc>
              <a:buSzPct val="73809"/>
              <a:buFont typeface="Times New Roman"/>
              <a:buChar char="●"/>
              <a:tabLst>
                <a:tab pos="312420" algn="l"/>
                <a:tab pos="313055" algn="l"/>
              </a:tabLst>
            </a:pPr>
            <a:r>
              <a:rPr sz="2100" spc="20" dirty="0">
                <a:solidFill>
                  <a:srgbClr val="1F1C50"/>
                </a:solidFill>
                <a:latin typeface="Arial"/>
                <a:cs typeface="Arial"/>
              </a:rPr>
              <a:t>References</a:t>
            </a:r>
            <a:endParaRPr sz="2100" dirty="0">
              <a:latin typeface="Arial"/>
              <a:cs typeface="Arial"/>
            </a:endParaRPr>
          </a:p>
        </p:txBody>
      </p:sp>
      <p:sp>
        <p:nvSpPr>
          <p:cNvPr id="7"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9">
            <a:extLst>
              <a:ext uri="{FF2B5EF4-FFF2-40B4-BE49-F238E27FC236}">
                <a16:creationId xmlns:a16="http://schemas.microsoft.com/office/drawing/2014/main" id="{2183B173-CD05-4C0D-5649-0C9200AB608C}"/>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430887"/>
          </a:xfrm>
        </p:spPr>
        <p:txBody>
          <a:bodyPr/>
          <a:lstStyle/>
          <a:p>
            <a:r>
              <a:rPr lang="en-IN" sz="2800" spc="70" dirty="0">
                <a:solidFill>
                  <a:srgbClr val="1F1C50"/>
                </a:solidFill>
                <a:latin typeface="Arial"/>
                <a:cs typeface="Arial"/>
              </a:rPr>
              <a:t>Implementation</a:t>
            </a:r>
            <a:endParaRPr lang="en-IN" dirty="0"/>
          </a:p>
        </p:txBody>
      </p:sp>
      <p:sp>
        <p:nvSpPr>
          <p:cNvPr id="3" name="Text Placeholder 2"/>
          <p:cNvSpPr>
            <a:spLocks noGrp="1"/>
          </p:cNvSpPr>
          <p:nvPr>
            <p:ph type="body" idx="1"/>
          </p:nvPr>
        </p:nvSpPr>
        <p:spPr/>
        <p:txBody>
          <a:bodyPr/>
          <a:lstStyle/>
          <a:p>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20</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
        <p:nvSpPr>
          <p:cNvPr id="5" name="TextBox 4">
            <a:extLst>
              <a:ext uri="{FF2B5EF4-FFF2-40B4-BE49-F238E27FC236}">
                <a16:creationId xmlns:a16="http://schemas.microsoft.com/office/drawing/2014/main" id="{D849A999-C95B-4ED1-B6B8-422CB8AED2D8}"/>
              </a:ext>
            </a:extLst>
          </p:cNvPr>
          <p:cNvSpPr txBox="1"/>
          <p:nvPr/>
        </p:nvSpPr>
        <p:spPr>
          <a:xfrm>
            <a:off x="801097" y="1647825"/>
            <a:ext cx="4164603" cy="461665"/>
          </a:xfrm>
          <a:prstGeom prst="rect">
            <a:avLst/>
          </a:prstGeom>
          <a:noFill/>
        </p:spPr>
        <p:txBody>
          <a:bodyPr wrap="square" rtlCol="0">
            <a:spAutoFit/>
          </a:bodyPr>
          <a:lstStyle/>
          <a:p>
            <a:r>
              <a:rPr lang="en-IN" sz="2400" dirty="0"/>
              <a:t>Use Case Diagram : Student</a:t>
            </a:r>
          </a:p>
        </p:txBody>
      </p:sp>
      <p:pic>
        <p:nvPicPr>
          <p:cNvPr id="9" name="Picture 8">
            <a:extLst>
              <a:ext uri="{FF2B5EF4-FFF2-40B4-BE49-F238E27FC236}">
                <a16:creationId xmlns:a16="http://schemas.microsoft.com/office/drawing/2014/main" id="{A0E67FD6-089C-526D-E928-2723B1B16FFE}"/>
              </a:ext>
            </a:extLst>
          </p:cNvPr>
          <p:cNvPicPr>
            <a:picLocks noChangeAspect="1"/>
          </p:cNvPicPr>
          <p:nvPr/>
        </p:nvPicPr>
        <p:blipFill>
          <a:blip r:embed="rId2"/>
          <a:stretch>
            <a:fillRect/>
          </a:stretch>
        </p:blipFill>
        <p:spPr>
          <a:xfrm>
            <a:off x="901689" y="2255051"/>
            <a:ext cx="9361170" cy="3793490"/>
          </a:xfrm>
          <a:prstGeom prst="rect">
            <a:avLst/>
          </a:prstGeom>
        </p:spPr>
      </p:pic>
    </p:spTree>
    <p:extLst>
      <p:ext uri="{BB962C8B-B14F-4D97-AF65-F5344CB8AC3E}">
        <p14:creationId xmlns:p14="http://schemas.microsoft.com/office/powerpoint/2010/main" val="22050529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21</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080574F7-02F3-005F-E3A2-8CF01101E6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spTree>
    <p:extLst>
      <p:ext uri="{BB962C8B-B14F-4D97-AF65-F5344CB8AC3E}">
        <p14:creationId xmlns:p14="http://schemas.microsoft.com/office/powerpoint/2010/main" val="11284109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22</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C27D2BCE-C5F3-2E07-0F4F-0BB7C556D0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28824"/>
            <a:ext cx="10693400" cy="4760119"/>
          </a:xfrm>
          <a:prstGeom prst="rect">
            <a:avLst/>
          </a:prstGeom>
        </p:spPr>
      </p:pic>
    </p:spTree>
    <p:extLst>
      <p:ext uri="{BB962C8B-B14F-4D97-AF65-F5344CB8AC3E}">
        <p14:creationId xmlns:p14="http://schemas.microsoft.com/office/powerpoint/2010/main" val="6689956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23</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9" name="Picture 8">
            <a:extLst>
              <a:ext uri="{FF2B5EF4-FFF2-40B4-BE49-F238E27FC236}">
                <a16:creationId xmlns:a16="http://schemas.microsoft.com/office/drawing/2014/main" id="{8C2811A8-3CC8-63EA-DF85-DB5D84EBD6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spTree>
    <p:extLst>
      <p:ext uri="{BB962C8B-B14F-4D97-AF65-F5344CB8AC3E}">
        <p14:creationId xmlns:p14="http://schemas.microsoft.com/office/powerpoint/2010/main" val="3897363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24</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D41A20E6-79A1-BE10-E5FF-31785F41F8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spTree>
    <p:extLst>
      <p:ext uri="{BB962C8B-B14F-4D97-AF65-F5344CB8AC3E}">
        <p14:creationId xmlns:p14="http://schemas.microsoft.com/office/powerpoint/2010/main" val="9068459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dirty="0">
                <a:solidFill>
                  <a:srgbClr val="1F1C50"/>
                </a:solidFill>
                <a:latin typeface="Arial"/>
                <a:cs typeface="Arial"/>
              </a:rPr>
              <a:t>Results </a:t>
            </a:r>
            <a:r>
              <a:rPr lang="en-IN" sz="2800" spc="135" dirty="0">
                <a:solidFill>
                  <a:srgbClr val="1F1C50"/>
                </a:solidFill>
                <a:latin typeface="Arial"/>
                <a:cs typeface="Arial"/>
              </a:rPr>
              <a:t>&amp;</a:t>
            </a:r>
            <a:r>
              <a:rPr lang="en-IN" sz="2800" spc="-55" dirty="0">
                <a:solidFill>
                  <a:srgbClr val="1F1C50"/>
                </a:solidFill>
                <a:latin typeface="Arial"/>
                <a:cs typeface="Arial"/>
              </a:rPr>
              <a:t> </a:t>
            </a:r>
            <a:r>
              <a:rPr lang="en-IN" sz="2800" spc="40" dirty="0">
                <a:solidFill>
                  <a:srgbClr val="1F1C50"/>
                </a:solidFill>
                <a:latin typeface="Arial"/>
                <a:cs typeface="Arial"/>
              </a:rPr>
              <a:t>Conclusion</a:t>
            </a:r>
            <a:br>
              <a:rPr lang="en-IN" sz="2800" dirty="0">
                <a:latin typeface="Arial"/>
                <a:cs typeface="Arial"/>
              </a:rPr>
            </a:br>
            <a:endParaRPr lang="en-IN" dirty="0"/>
          </a:p>
        </p:txBody>
      </p:sp>
      <p:sp>
        <p:nvSpPr>
          <p:cNvPr id="3" name="Text Placeholder 2"/>
          <p:cNvSpPr>
            <a:spLocks noGrp="1"/>
          </p:cNvSpPr>
          <p:nvPr>
            <p:ph type="body" idx="1"/>
          </p:nvPr>
        </p:nvSpPr>
        <p:spPr>
          <a:xfrm>
            <a:off x="691877" y="1800224"/>
            <a:ext cx="9361170" cy="4585947"/>
          </a:xfrm>
        </p:spPr>
        <p:txBody>
          <a:bodyPr/>
          <a:lstStyle/>
          <a:p>
            <a:pPr>
              <a:lnSpc>
                <a:spcPct val="107000"/>
              </a:lnSpc>
              <a:spcAft>
                <a:spcPts val="800"/>
              </a:spcAft>
            </a:pPr>
            <a:r>
              <a:rPr lang="en-US" sz="2800" dirty="0">
                <a:solidFill>
                  <a:srgbClr val="374151"/>
                </a:solidFill>
                <a:latin typeface="Söhne"/>
              </a:rPr>
              <a:t>	The Online Study Web Portal is a comprehensive and user-friendly platform that caters to the needs of modern-day learners and instructors. With its easy user interface and personalized learning paths, the platform offers a seamless and engaging online learning experience for students. </a:t>
            </a:r>
          </a:p>
          <a:p>
            <a:pPr>
              <a:lnSpc>
                <a:spcPct val="107000"/>
              </a:lnSpc>
              <a:spcAft>
                <a:spcPts val="800"/>
              </a:spcAft>
            </a:pPr>
            <a:r>
              <a:rPr lang="en-US" sz="2800" dirty="0">
                <a:solidFill>
                  <a:srgbClr val="374151"/>
                </a:solidFill>
                <a:latin typeface="Söhne"/>
              </a:rPr>
              <a:t>	By using a three-tier architecture and the latest technologies, we were able to develop a platform that is easy to use, engaging, and effective. The platform's modular design allows for easy integration of new functionalities, ensuring that it can adapt to the changing needs of learners and instructors.</a:t>
            </a:r>
            <a:endParaRPr lang="en-IN" sz="2800" dirty="0">
              <a:solidFill>
                <a:srgbClr val="374151"/>
              </a:solidFill>
              <a:latin typeface="Söhne"/>
            </a:endParaRPr>
          </a:p>
          <a:p>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25</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Tree>
    <p:extLst>
      <p:ext uri="{BB962C8B-B14F-4D97-AF65-F5344CB8AC3E}">
        <p14:creationId xmlns:p14="http://schemas.microsoft.com/office/powerpoint/2010/main" val="2344624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430887"/>
          </a:xfrm>
        </p:spPr>
        <p:txBody>
          <a:bodyPr/>
          <a:lstStyle/>
          <a:p>
            <a:r>
              <a:rPr lang="en-IN" dirty="0"/>
              <a:t>Introduction</a:t>
            </a:r>
          </a:p>
        </p:txBody>
      </p:sp>
      <p:sp>
        <p:nvSpPr>
          <p:cNvPr id="3" name="Text Placeholder 2"/>
          <p:cNvSpPr>
            <a:spLocks noGrp="1"/>
          </p:cNvSpPr>
          <p:nvPr>
            <p:ph type="body" idx="1"/>
          </p:nvPr>
        </p:nvSpPr>
        <p:spPr>
          <a:xfrm>
            <a:off x="747563" y="1842432"/>
            <a:ext cx="9361170" cy="3877985"/>
          </a:xfrm>
        </p:spPr>
        <p:txBody>
          <a:bodyPr/>
          <a:lstStyle/>
          <a:p>
            <a:r>
              <a:rPr lang="en-IN" sz="2800" dirty="0">
                <a:solidFill>
                  <a:srgbClr val="374151"/>
                </a:solidFill>
                <a:latin typeface="Söhne"/>
              </a:rPr>
              <a:t>	Before the advent of online study tools, learners and educators faced several challenges such as geographical barriers, time constraints, limited interactivity and high cost of offline study.</a:t>
            </a:r>
          </a:p>
          <a:p>
            <a:r>
              <a:rPr lang="en-IN" sz="2800" dirty="0">
                <a:solidFill>
                  <a:srgbClr val="374151"/>
                </a:solidFill>
                <a:latin typeface="Söhne"/>
              </a:rPr>
              <a:t>	</a:t>
            </a:r>
            <a:r>
              <a:rPr lang="en-US" sz="2800" dirty="0">
                <a:solidFill>
                  <a:srgbClr val="374151"/>
                </a:solidFill>
                <a:latin typeface="Söhne"/>
              </a:rPr>
              <a:t>Online Study Web Portal, is designed to provide a seamless and engaging online learning experience for students and instructors. With the increasing demand for online education, the need for a comprehensive and user-friendly platform has become more important than ever. </a:t>
            </a:r>
            <a:endParaRPr lang="en-IN" sz="2800" dirty="0">
              <a:solidFill>
                <a:srgbClr val="374151"/>
              </a:solidFill>
              <a:latin typeface="Söhne"/>
            </a:endParaRPr>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3</a:t>
            </a:fld>
            <a:endParaRPr spc="-400" dirty="0"/>
          </a:p>
        </p:txBody>
      </p:sp>
      <p:sp>
        <p:nvSpPr>
          <p:cNvPr id="7" name="object 9">
            <a:extLst>
              <a:ext uri="{FF2B5EF4-FFF2-40B4-BE49-F238E27FC236}">
                <a16:creationId xmlns:a16="http://schemas.microsoft.com/office/drawing/2014/main" id="{F09B77D2-E520-2A94-6EEA-4117B2DCADE0}"/>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Tree>
    <p:extLst>
      <p:ext uri="{BB962C8B-B14F-4D97-AF65-F5344CB8AC3E}">
        <p14:creationId xmlns:p14="http://schemas.microsoft.com/office/powerpoint/2010/main" val="466252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Methodology </a:t>
            </a:r>
            <a:r>
              <a:rPr lang="en-IN" sz="2800" spc="235" dirty="0">
                <a:solidFill>
                  <a:srgbClr val="1F1C50"/>
                </a:solidFill>
                <a:latin typeface="Arial"/>
                <a:cs typeface="Arial"/>
              </a:rPr>
              <a:t>/</a:t>
            </a:r>
            <a:r>
              <a:rPr lang="en-IN" sz="2800" spc="-125" dirty="0">
                <a:solidFill>
                  <a:srgbClr val="1F1C50"/>
                </a:solidFill>
                <a:latin typeface="Arial"/>
                <a:cs typeface="Arial"/>
              </a:rPr>
              <a:t> </a:t>
            </a:r>
            <a:r>
              <a:rPr lang="en-IN" sz="2800" spc="35" dirty="0">
                <a:solidFill>
                  <a:srgbClr val="1F1C50"/>
                </a:solidFill>
                <a:latin typeface="Arial"/>
                <a:cs typeface="Arial"/>
              </a:rPr>
              <a:t>Techniques</a:t>
            </a:r>
            <a:br>
              <a:rPr lang="en-IN" sz="2800" dirty="0">
                <a:latin typeface="Arial"/>
                <a:cs typeface="Arial"/>
              </a:rPr>
            </a:br>
            <a:endParaRPr lang="en-IN" dirty="0"/>
          </a:p>
        </p:txBody>
      </p:sp>
      <p:sp>
        <p:nvSpPr>
          <p:cNvPr id="3" name="Text Placeholder 2"/>
          <p:cNvSpPr>
            <a:spLocks noGrp="1"/>
          </p:cNvSpPr>
          <p:nvPr>
            <p:ph type="body" idx="1"/>
          </p:nvPr>
        </p:nvSpPr>
        <p:spPr>
          <a:xfrm>
            <a:off x="782266" y="2057876"/>
            <a:ext cx="9361170" cy="3447098"/>
          </a:xfrm>
        </p:spPr>
        <p:txBody>
          <a:bodyPr/>
          <a:lstStyle/>
          <a:p>
            <a:pPr algn="l"/>
            <a:r>
              <a:rPr lang="en-US" sz="2800" dirty="0">
                <a:solidFill>
                  <a:srgbClr val="374151"/>
                </a:solidFill>
                <a:latin typeface="Söhne"/>
              </a:rPr>
              <a:t>	The Online Study Web Portal is a web-based application that is built using a three-tier architecture. The architecture consists of three layers:</a:t>
            </a:r>
          </a:p>
          <a:p>
            <a:pPr algn="l"/>
            <a:endParaRPr lang="en-US" sz="2800" dirty="0">
              <a:solidFill>
                <a:srgbClr val="374151"/>
              </a:solidFill>
              <a:latin typeface="Söhne"/>
            </a:endParaRPr>
          </a:p>
          <a:p>
            <a:pPr algn="l">
              <a:buFont typeface="+mj-lt"/>
              <a:buAutoNum type="arabicPeriod"/>
            </a:pPr>
            <a:r>
              <a:rPr lang="en-US" sz="2800" dirty="0">
                <a:solidFill>
                  <a:srgbClr val="374151"/>
                </a:solidFill>
                <a:latin typeface="Söhne"/>
              </a:rPr>
              <a:t>Presentation layer: This layer is responsible for presenting the user interface to the users. It includes the web pages, forms, and other UI components that enable users to interact with the platform</a:t>
            </a:r>
            <a:r>
              <a:rPr lang="en-US" sz="1600" b="0" i="0" dirty="0">
                <a:solidFill>
                  <a:srgbClr val="374151"/>
                </a:solidFill>
                <a:effectLst/>
                <a:latin typeface="Söhne"/>
              </a:rPr>
              <a:t>.</a:t>
            </a:r>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4</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Tree>
    <p:extLst>
      <p:ext uri="{BB962C8B-B14F-4D97-AF65-F5344CB8AC3E}">
        <p14:creationId xmlns:p14="http://schemas.microsoft.com/office/powerpoint/2010/main" val="195024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430887"/>
          </a:xfrm>
        </p:spPr>
        <p:txBody>
          <a:bodyPr/>
          <a:lstStyle/>
          <a:p>
            <a:r>
              <a:rPr lang="en-IN" sz="2800" spc="70" dirty="0">
                <a:solidFill>
                  <a:srgbClr val="1F1C50"/>
                </a:solidFill>
                <a:latin typeface="Arial"/>
                <a:cs typeface="Arial"/>
              </a:rPr>
              <a:t>Methodology </a:t>
            </a:r>
            <a:r>
              <a:rPr lang="en-IN" sz="2800" spc="235" dirty="0">
                <a:solidFill>
                  <a:srgbClr val="1F1C50"/>
                </a:solidFill>
                <a:latin typeface="Arial"/>
                <a:cs typeface="Arial"/>
              </a:rPr>
              <a:t>/</a:t>
            </a:r>
            <a:r>
              <a:rPr lang="en-IN" sz="2800" spc="-125" dirty="0">
                <a:solidFill>
                  <a:srgbClr val="1F1C50"/>
                </a:solidFill>
                <a:latin typeface="Arial"/>
                <a:cs typeface="Arial"/>
              </a:rPr>
              <a:t> </a:t>
            </a:r>
            <a:r>
              <a:rPr lang="en-IN" sz="2800" spc="35" dirty="0">
                <a:solidFill>
                  <a:srgbClr val="1F1C50"/>
                </a:solidFill>
                <a:latin typeface="Arial"/>
                <a:cs typeface="Arial"/>
              </a:rPr>
              <a:t>Techniques</a:t>
            </a:r>
            <a:endParaRPr lang="en-IN" dirty="0"/>
          </a:p>
        </p:txBody>
      </p:sp>
      <p:sp>
        <p:nvSpPr>
          <p:cNvPr id="3" name="Text Placeholder 2"/>
          <p:cNvSpPr>
            <a:spLocks noGrp="1"/>
          </p:cNvSpPr>
          <p:nvPr>
            <p:ph type="body" idx="1"/>
          </p:nvPr>
        </p:nvSpPr>
        <p:spPr>
          <a:xfrm>
            <a:off x="892045" y="2154056"/>
            <a:ext cx="9361170" cy="3254737"/>
          </a:xfrm>
        </p:spPr>
        <p:txBody>
          <a:bodyPr/>
          <a:lstStyle/>
          <a:p>
            <a:pPr algn="l"/>
            <a:r>
              <a:rPr lang="en-US" sz="2800" dirty="0">
                <a:solidFill>
                  <a:srgbClr val="374151"/>
                </a:solidFill>
                <a:latin typeface="Söhne"/>
              </a:rPr>
              <a:t>2. Application layer: This layer contains the business logic of the platform. It processes the user inputs and interacts with the database to retrieve and store data.</a:t>
            </a:r>
          </a:p>
          <a:p>
            <a:pPr algn="l"/>
            <a:endParaRPr lang="en-US" sz="2800" dirty="0">
              <a:solidFill>
                <a:srgbClr val="374151"/>
              </a:solidFill>
              <a:latin typeface="Söhne"/>
            </a:endParaRPr>
          </a:p>
          <a:p>
            <a:pPr algn="l"/>
            <a:r>
              <a:rPr lang="en-US" sz="2800" dirty="0">
                <a:solidFill>
                  <a:srgbClr val="374151"/>
                </a:solidFill>
                <a:latin typeface="Söhne"/>
              </a:rPr>
              <a:t>3. Database layer: This layer is responsible for storing the data of the platform. It includes the database server and the database management system (DBMS).</a:t>
            </a:r>
          </a:p>
          <a:p>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5</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Tree>
    <p:extLst>
      <p:ext uri="{BB962C8B-B14F-4D97-AF65-F5344CB8AC3E}">
        <p14:creationId xmlns:p14="http://schemas.microsoft.com/office/powerpoint/2010/main" val="4151960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430887"/>
          </a:xfrm>
        </p:spPr>
        <p:txBody>
          <a:bodyPr/>
          <a:lstStyle/>
          <a:p>
            <a:r>
              <a:rPr lang="en-IN" sz="2800" spc="70" dirty="0">
                <a:solidFill>
                  <a:srgbClr val="1F1C50"/>
                </a:solidFill>
                <a:latin typeface="Arial"/>
                <a:cs typeface="Arial"/>
              </a:rPr>
              <a:t>Methodology </a:t>
            </a:r>
            <a:r>
              <a:rPr lang="en-IN" sz="2800" spc="235" dirty="0">
                <a:solidFill>
                  <a:srgbClr val="1F1C50"/>
                </a:solidFill>
                <a:latin typeface="Arial"/>
                <a:cs typeface="Arial"/>
              </a:rPr>
              <a:t>/</a:t>
            </a:r>
            <a:r>
              <a:rPr lang="en-IN" sz="2800" spc="-125" dirty="0">
                <a:solidFill>
                  <a:srgbClr val="1F1C50"/>
                </a:solidFill>
                <a:latin typeface="Arial"/>
                <a:cs typeface="Arial"/>
              </a:rPr>
              <a:t> </a:t>
            </a:r>
            <a:r>
              <a:rPr lang="en-IN" sz="2800" spc="35" dirty="0">
                <a:solidFill>
                  <a:srgbClr val="1F1C50"/>
                </a:solidFill>
                <a:latin typeface="Arial"/>
                <a:cs typeface="Arial"/>
              </a:rPr>
              <a:t>Techniques</a:t>
            </a:r>
            <a:endParaRPr lang="en-IN" dirty="0"/>
          </a:p>
        </p:txBody>
      </p:sp>
      <p:sp>
        <p:nvSpPr>
          <p:cNvPr id="3" name="Text Placeholder 2"/>
          <p:cNvSpPr>
            <a:spLocks noGrp="1"/>
          </p:cNvSpPr>
          <p:nvPr>
            <p:ph type="body" idx="1"/>
          </p:nvPr>
        </p:nvSpPr>
        <p:spPr>
          <a:xfrm>
            <a:off x="899928" y="1723169"/>
            <a:ext cx="9361170" cy="4116512"/>
          </a:xfrm>
        </p:spPr>
        <p:txBody>
          <a:bodyPr/>
          <a:lstStyle/>
          <a:p>
            <a:pPr algn="l"/>
            <a:r>
              <a:rPr lang="en-IN" sz="2800" dirty="0">
                <a:solidFill>
                  <a:srgbClr val="374151"/>
                </a:solidFill>
                <a:latin typeface="Söhne"/>
              </a:rPr>
              <a:t>The platform is built using the following technologies:</a:t>
            </a:r>
          </a:p>
          <a:p>
            <a:pPr algn="l"/>
            <a:endParaRPr lang="en-IN" sz="2800" dirty="0">
              <a:solidFill>
                <a:srgbClr val="374151"/>
              </a:solidFill>
              <a:latin typeface="Söhne"/>
            </a:endParaRPr>
          </a:p>
          <a:p>
            <a:pPr algn="l">
              <a:buFont typeface="+mj-lt"/>
              <a:buAutoNum type="arabicPeriod"/>
            </a:pPr>
            <a:r>
              <a:rPr lang="en-IN" sz="2800" dirty="0">
                <a:solidFill>
                  <a:srgbClr val="374151"/>
                </a:solidFill>
                <a:latin typeface="Söhne"/>
              </a:rPr>
              <a:t>Front-end technologies: HTML, CSS, Bootstrap and ReactJS.</a:t>
            </a:r>
          </a:p>
          <a:p>
            <a:pPr algn="l">
              <a:buFont typeface="+mj-lt"/>
              <a:buAutoNum type="arabicPeriod"/>
            </a:pPr>
            <a:endParaRPr lang="en-IN" sz="2800" dirty="0">
              <a:solidFill>
                <a:srgbClr val="374151"/>
              </a:solidFill>
              <a:latin typeface="Söhne"/>
            </a:endParaRPr>
          </a:p>
          <a:p>
            <a:pPr algn="l">
              <a:buFont typeface="+mj-lt"/>
              <a:buAutoNum type="arabicPeriod"/>
            </a:pPr>
            <a:r>
              <a:rPr lang="en-IN" sz="2800" dirty="0">
                <a:solidFill>
                  <a:srgbClr val="374151"/>
                </a:solidFill>
                <a:latin typeface="Söhne"/>
              </a:rPr>
              <a:t>Back-end technologies: SpringBoot and MySQL database.</a:t>
            </a:r>
          </a:p>
          <a:p>
            <a:pPr algn="l">
              <a:buFont typeface="+mj-lt"/>
              <a:buAutoNum type="arabicPeriod"/>
            </a:pPr>
            <a:endParaRPr lang="en-IN" sz="2800" dirty="0">
              <a:solidFill>
                <a:srgbClr val="374151"/>
              </a:solidFill>
              <a:latin typeface="Söhne"/>
            </a:endParaRPr>
          </a:p>
          <a:p>
            <a:r>
              <a:rPr lang="en-IN" sz="2800" dirty="0">
                <a:solidFill>
                  <a:srgbClr val="374151"/>
                </a:solidFill>
                <a:latin typeface="Söhne"/>
              </a:rPr>
              <a:t>(Dependencies Used In SpringBoot : Spring Web, Spring Data 						        JPA, MySQL Driver, Spring  						        Boot DevTools.)</a:t>
            </a:r>
          </a:p>
          <a:p>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6</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Tree>
    <p:extLst>
      <p:ext uri="{BB962C8B-B14F-4D97-AF65-F5344CB8AC3E}">
        <p14:creationId xmlns:p14="http://schemas.microsoft.com/office/powerpoint/2010/main" val="23074716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747563" y="1723169"/>
            <a:ext cx="9361170" cy="4116512"/>
          </a:xfrm>
        </p:spPr>
        <p:txBody>
          <a:bodyPr/>
          <a:lstStyle/>
          <a:p>
            <a:r>
              <a:rPr lang="en-US" sz="2800" dirty="0">
                <a:solidFill>
                  <a:srgbClr val="374151"/>
                </a:solidFill>
                <a:latin typeface="Söhne"/>
              </a:rPr>
              <a:t>	The Online Study Web Portal project aims to create an online learning platform that offers an immersive learning experience for students and instructors. The platform comprises three main modules: Admin, Instructor, and Student. </a:t>
            </a:r>
          </a:p>
          <a:p>
            <a:r>
              <a:rPr lang="en-US" sz="2800" dirty="0">
                <a:solidFill>
                  <a:srgbClr val="374151"/>
                </a:solidFill>
                <a:latin typeface="Söhne"/>
              </a:rPr>
              <a:t>	The Admin module manages the student and instructor accounts, courses, and content on the platform. The Instructor module allows instructors to create and manage courses on the platform, while the Student module enables students to browse and enroll in courses.</a:t>
            </a:r>
            <a:endParaRPr lang="en-IN" sz="2800" dirty="0">
              <a:solidFill>
                <a:srgbClr val="374151"/>
              </a:solidFill>
              <a:latin typeface="Söhne"/>
            </a:endParaRPr>
          </a:p>
          <a:p>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7</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spTree>
    <p:extLst>
      <p:ext uri="{BB962C8B-B14F-4D97-AF65-F5344CB8AC3E}">
        <p14:creationId xmlns:p14="http://schemas.microsoft.com/office/powerpoint/2010/main" val="2149466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8</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3DC01F13-2209-5E71-B973-9494673ECF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353" y="1952625"/>
            <a:ext cx="9583148" cy="4403690"/>
          </a:xfrm>
          <a:prstGeom prst="rect">
            <a:avLst/>
          </a:prstGeom>
        </p:spPr>
      </p:pic>
    </p:spTree>
    <p:extLst>
      <p:ext uri="{BB962C8B-B14F-4D97-AF65-F5344CB8AC3E}">
        <p14:creationId xmlns:p14="http://schemas.microsoft.com/office/powerpoint/2010/main" val="3201767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861774"/>
          </a:xfrm>
        </p:spPr>
        <p:txBody>
          <a:bodyPr/>
          <a:lstStyle/>
          <a:p>
            <a:r>
              <a:rPr lang="en-IN" sz="2800" spc="70" dirty="0">
                <a:solidFill>
                  <a:srgbClr val="1F1C50"/>
                </a:solidFill>
                <a:latin typeface="Arial"/>
                <a:cs typeface="Arial"/>
              </a:rPr>
              <a:t>Implementation</a:t>
            </a:r>
            <a:br>
              <a:rPr lang="en-IN" sz="2800" dirty="0">
                <a:latin typeface="Arial"/>
                <a:cs typeface="Arial"/>
              </a:rPr>
            </a:br>
            <a:endParaRPr lang="en-IN" dirty="0"/>
          </a:p>
        </p:txBody>
      </p:sp>
      <p:sp>
        <p:nvSpPr>
          <p:cNvPr id="3" name="Text Placeholder 2"/>
          <p:cNvSpPr>
            <a:spLocks noGrp="1"/>
          </p:cNvSpPr>
          <p:nvPr>
            <p:ph type="body" idx="1"/>
          </p:nvPr>
        </p:nvSpPr>
        <p:spPr>
          <a:xfrm>
            <a:off x="691877" y="1332223"/>
            <a:ext cx="9361170" cy="4506602"/>
          </a:xfrm>
        </p:spPr>
        <p:txBody>
          <a:bodyPr/>
          <a:lstStyle/>
          <a:p>
            <a:pPr>
              <a:lnSpc>
                <a:spcPct val="107000"/>
              </a:lnSpc>
              <a:spcAft>
                <a:spcPts val="800"/>
              </a:spcAft>
            </a:pPr>
            <a:r>
              <a:rPr lang="en-US" sz="2800" dirty="0">
                <a:solidFill>
                  <a:srgbClr val="374151"/>
                </a:solidFill>
                <a:latin typeface="Söhne"/>
              </a:rPr>
              <a:t>	</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17</a:t>
            </a:r>
            <a:r>
              <a:rPr spc="130" dirty="0"/>
              <a:t>/202</a:t>
            </a:r>
            <a:r>
              <a:rPr lang="en-US" spc="130" dirty="0"/>
              <a:t>3</a:t>
            </a:r>
            <a:endParaRPr spc="130" dirty="0"/>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9</a:t>
            </a:fld>
            <a:endParaRPr spc="-400" dirty="0"/>
          </a:p>
        </p:txBody>
      </p:sp>
      <p:sp>
        <p:nvSpPr>
          <p:cNvPr id="7" name="object 9">
            <a:extLst>
              <a:ext uri="{FF2B5EF4-FFF2-40B4-BE49-F238E27FC236}">
                <a16:creationId xmlns:a16="http://schemas.microsoft.com/office/drawing/2014/main" id="{DA31CA3D-10B6-9CD8-20D7-1591A1BCED95}"/>
              </a:ext>
            </a:extLst>
          </p:cNvPr>
          <p:cNvSpPr txBox="1">
            <a:spLocks noGrp="1"/>
          </p:cNvSpPr>
          <p:nvPr>
            <p:ph type="dt" sz="half" idx="6"/>
          </p:nvPr>
        </p:nvSpPr>
        <p:spPr>
          <a:xfrm>
            <a:off x="3441700" y="6446060"/>
            <a:ext cx="3729623" cy="40113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Vidyadayinee Online Study Web Portal </a:t>
            </a:r>
          </a:p>
          <a:p>
            <a:pPr marL="1438910" marR="5080" indent="-1426845" algn="ctr">
              <a:lnSpc>
                <a:spcPct val="101699"/>
              </a:lnSpc>
              <a:spcBef>
                <a:spcPts val="90"/>
              </a:spcBef>
            </a:pPr>
            <a:r>
              <a:rPr spc="-35" dirty="0"/>
              <a:t>  </a:t>
            </a:r>
            <a:r>
              <a:rPr spc="45" dirty="0"/>
              <a:t>(</a:t>
            </a:r>
            <a:r>
              <a:rPr lang="en-US" spc="45" dirty="0"/>
              <a:t>PG-DAC)</a:t>
            </a:r>
            <a:endParaRPr spc="45" dirty="0"/>
          </a:p>
        </p:txBody>
      </p:sp>
      <p:pic>
        <p:nvPicPr>
          <p:cNvPr id="8" name="Picture 7">
            <a:extLst>
              <a:ext uri="{FF2B5EF4-FFF2-40B4-BE49-F238E27FC236}">
                <a16:creationId xmlns:a16="http://schemas.microsoft.com/office/drawing/2014/main" id="{2FA4561C-9458-A940-5784-24B4B3CA28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4"/>
            <a:ext cx="10693400" cy="4836319"/>
          </a:xfrm>
          <a:prstGeom prst="rect">
            <a:avLst/>
          </a:prstGeom>
        </p:spPr>
      </p:pic>
    </p:spTree>
    <p:extLst>
      <p:ext uri="{BB962C8B-B14F-4D97-AF65-F5344CB8AC3E}">
        <p14:creationId xmlns:p14="http://schemas.microsoft.com/office/powerpoint/2010/main" val="26261486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167</TotalTime>
  <Words>987</Words>
  <Application>Microsoft Office PowerPoint</Application>
  <PresentationFormat>Custom</PresentationFormat>
  <Paragraphs>179</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Söhne</vt:lpstr>
      <vt:lpstr>Times New Roman</vt:lpstr>
      <vt:lpstr>Trebuchet MS</vt:lpstr>
      <vt:lpstr>Office Theme</vt:lpstr>
      <vt:lpstr>Center for Development of Advanced  Computing - Patna</vt:lpstr>
      <vt:lpstr>Agenda</vt:lpstr>
      <vt:lpstr>Introduction</vt:lpstr>
      <vt:lpstr>Methodology / Techniques </vt:lpstr>
      <vt:lpstr>Methodology / Techniques</vt:lpstr>
      <vt:lpstr>Methodology / Techniques</vt:lpstr>
      <vt:lpstr>Implementation </vt:lpstr>
      <vt:lpstr>Implementation </vt:lpstr>
      <vt:lpstr>Implementation </vt:lpstr>
      <vt:lpstr>Implementation</vt:lpstr>
      <vt:lpstr>Implementation </vt:lpstr>
      <vt:lpstr>Implementation </vt:lpstr>
      <vt:lpstr>Implementation </vt:lpstr>
      <vt:lpstr>Implementation</vt:lpstr>
      <vt:lpstr>Implementation </vt:lpstr>
      <vt:lpstr>Implementation </vt:lpstr>
      <vt:lpstr>Implementation </vt:lpstr>
      <vt:lpstr>Implementation </vt:lpstr>
      <vt:lpstr>Implementation </vt:lpstr>
      <vt:lpstr>Implementation</vt:lpstr>
      <vt:lpstr>Implementation </vt:lpstr>
      <vt:lpstr>Implementation </vt:lpstr>
      <vt:lpstr>Implementation </vt:lpstr>
      <vt:lpstr>Implementation </vt:lpstr>
      <vt:lpstr>Results &amp; 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PowerPoint - PG02_EmotionPredictionOnTwitterData_20220929_Rev02.2.pptx</dc:title>
  <dc:creator>sonaw</dc:creator>
  <cp:lastModifiedBy>Jyoti Chaudhary</cp:lastModifiedBy>
  <cp:revision>21</cp:revision>
  <dcterms:created xsi:type="dcterms:W3CDTF">2023-03-14T12:33:27Z</dcterms:created>
  <dcterms:modified xsi:type="dcterms:W3CDTF">2023-03-16T17:29:08Z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2022-09-30T00:00:00Z</vt:filetime>
  </property>
  <property fmtid="{D5CDD505-2E9C-101B-9397-08002B2CF9AE}" pid="3" name="LastSaved">
    <vt:filetime>2023-03-14T00:00:00Z</vt:filetime>
  </property>
</Properties>
</file>